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46" autoAdjust="0"/>
  </p:normalViewPr>
  <p:slideViewPr>
    <p:cSldViewPr>
      <p:cViewPr varScale="1">
        <p:scale>
          <a:sx n="104" d="100"/>
          <a:sy n="104" d="100"/>
        </p:scale>
        <p:origin x="-1824" y="-96"/>
      </p:cViewPr>
      <p:guideLst>
        <p:guide orient="horz" pos="2160"/>
        <p:guide pos="2880"/>
      </p:guideLst>
    </p:cSldViewPr>
  </p:slideViewPr>
  <p:outlineViewPr>
    <p:cViewPr>
      <p:scale>
        <a:sx n="33" d="100"/>
        <a:sy n="33" d="100"/>
      </p:scale>
      <p:origin x="0" y="73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2" cstate="print">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r">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758006" cy="59404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l">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2" cstate="print">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0" y="0"/>
            <a:ext cx="655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0" y="0"/>
            <a:ext cx="6408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11" name="图片 10"/>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日期占位符 1"/>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6" name="图片 5"/>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673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2014/11/3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矩形 7"/>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a:xfrm>
            <a:off x="609600" y="6492878"/>
            <a:ext cx="1676384" cy="365125"/>
          </a:xfrm>
        </p:spPr>
        <p:txBody>
          <a:bodyPr/>
          <a:lstStyle/>
          <a:p>
            <a:fld id="{530820CF-B880-4189-942D-D702A7CBA730}" type="datetimeFigureOut">
              <a:rPr lang="zh-CN" altLang="en-US" smtClean="0"/>
              <a:pPr/>
              <a:t>2014/11/3 Monday</a:t>
            </a:fld>
            <a:endParaRPr lang="zh-CN" altLang="en-US"/>
          </a:p>
        </p:txBody>
      </p:sp>
      <p:sp>
        <p:nvSpPr>
          <p:cNvPr id="6" name="页脚占位符 5"/>
          <p:cNvSpPr>
            <a:spLocks noGrp="1"/>
          </p:cNvSpPr>
          <p:nvPr>
            <p:ph type="ftr" sz="quarter" idx="11"/>
          </p:nvPr>
        </p:nvSpPr>
        <p:spPr>
          <a:xfrm>
            <a:off x="2285984" y="6492876"/>
            <a:ext cx="2643206" cy="365125"/>
          </a:xfrm>
        </p:spPr>
        <p:txBody>
          <a:bodyPr/>
          <a:lstStyle/>
          <a:p>
            <a:endParaRPr lang="zh-CN" altLang="en-US"/>
          </a:p>
        </p:txBody>
      </p:sp>
      <p:sp>
        <p:nvSpPr>
          <p:cNvPr id="7" name="灯片编号占位符 6"/>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fld id="{530820CF-B880-4189-942D-D702A7CBA730}" type="datetimeFigureOut">
              <a:rPr lang="zh-CN" altLang="en-US" smtClean="0"/>
              <a:pPr/>
              <a:t>2014/11/3 Monday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fld id="{0C913308-F349-4B6D-A68A-DD1791B4A57B}"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00034" y="2130425"/>
            <a:ext cx="8286808" cy="1470025"/>
          </a:xfrm>
        </p:spPr>
        <p:txBody>
          <a:bodyPr>
            <a:normAutofit fontScale="90000"/>
          </a:bodyPr>
          <a:lstStyle/>
          <a:p>
            <a:r>
              <a:rPr lang="zh-CN" altLang="en-US" b="1" smtClean="0"/>
              <a:t>工会如何开展工资集体协商工作</a:t>
            </a:r>
            <a:endParaRPr lang="zh-CN" altLang="en-US" b="1" dirty="0"/>
          </a:p>
        </p:txBody>
      </p:sp>
      <p:sp>
        <p:nvSpPr>
          <p:cNvPr id="3" name="副标题 2"/>
          <p:cNvSpPr>
            <a:spLocks noGrp="1"/>
          </p:cNvSpPr>
          <p:nvPr>
            <p:ph type="subTitle" idx="1"/>
          </p:nvPr>
        </p:nvSpPr>
        <p:spPr>
          <a:xfrm>
            <a:off x="1571604" y="4143380"/>
            <a:ext cx="6100534" cy="1740989"/>
          </a:xfrm>
        </p:spPr>
        <p:txBody>
          <a:bodyPr>
            <a:normAutofit fontScale="85000" lnSpcReduction="20000"/>
          </a:bodyPr>
          <a:lstStyle/>
          <a:p>
            <a:endParaRPr lang="en-US" altLang="zh-CN" dirty="0" smtClean="0"/>
          </a:p>
          <a:p>
            <a:r>
              <a:rPr lang="zh-CN" altLang="en-US" b="1" dirty="0" smtClean="0"/>
              <a:t>青海省总工会</a:t>
            </a:r>
            <a:endParaRPr lang="en-US" altLang="zh-CN" b="1" dirty="0" smtClean="0"/>
          </a:p>
          <a:p>
            <a:r>
              <a:rPr lang="zh-CN" altLang="en-US" b="1" dirty="0" smtClean="0"/>
              <a:t>李忠云</a:t>
            </a:r>
            <a:endParaRPr lang="en-US" altLang="zh-CN" b="1" dirty="0" smtClean="0"/>
          </a:p>
          <a:p>
            <a:r>
              <a:rPr lang="en-US" altLang="zh-CN" b="1" dirty="0" smtClean="0"/>
              <a:t>2014</a:t>
            </a:r>
            <a:r>
              <a:rPr b="1" dirty="0" smtClean="0"/>
              <a:t>年</a:t>
            </a:r>
            <a:r>
              <a:rPr lang="en-US" altLang="zh-CN" b="1" dirty="0" smtClean="0"/>
              <a:t>10</a:t>
            </a:r>
            <a:r>
              <a:rPr b="1" dirty="0" smtClean="0"/>
              <a:t>月</a:t>
            </a:r>
            <a:r>
              <a:rPr lang="en-US" altLang="zh-CN" b="1" dirty="0" smtClean="0"/>
              <a:t>31</a:t>
            </a:r>
            <a:r>
              <a:rPr b="1" dirty="0" smtClean="0"/>
              <a:t>日</a:t>
            </a:r>
            <a:endParaRPr lang="zh-CN" altLang="en-US" b="1"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t>当前集体协商工作面临的良好发展机遇</a:t>
            </a:r>
            <a:endParaRPr lang="zh-CN" altLang="en-US" sz="3200" b="1" dirty="0"/>
          </a:p>
        </p:txBody>
      </p:sp>
      <p:sp>
        <p:nvSpPr>
          <p:cNvPr id="3" name="内容占位符 2"/>
          <p:cNvSpPr>
            <a:spLocks noGrp="1"/>
          </p:cNvSpPr>
          <p:nvPr>
            <p:ph idx="1"/>
          </p:nvPr>
        </p:nvSpPr>
        <p:spPr/>
        <p:txBody>
          <a:bodyPr/>
          <a:lstStyle/>
          <a:p>
            <a:r>
              <a:rPr lang="zh-CN" altLang="en-US" sz="2800" b="1" dirty="0" smtClean="0"/>
              <a:t>    五是</a:t>
            </a:r>
            <a:r>
              <a:rPr lang="zh-CN" altLang="en-US" sz="2800" dirty="0" smtClean="0"/>
              <a:t>相关法律法规日益完善和具体化，为推动集体协商制度建设提供了法律依据；</a:t>
            </a:r>
            <a:endParaRPr lang="en-US" altLang="zh-CN" sz="2800" dirty="0" smtClean="0"/>
          </a:p>
          <a:p>
            <a:r>
              <a:rPr lang="zh-CN" altLang="en-US" sz="2800" b="1" dirty="0" smtClean="0"/>
              <a:t>    六是</a:t>
            </a:r>
            <a:r>
              <a:rPr lang="zh-CN" altLang="en-US" sz="2800" dirty="0" smtClean="0"/>
              <a:t>近</a:t>
            </a:r>
            <a:r>
              <a:rPr lang="en-US" sz="2800" dirty="0" smtClean="0"/>
              <a:t>20</a:t>
            </a:r>
            <a:r>
              <a:rPr lang="zh-CN" altLang="en-US" sz="2800" dirty="0" smtClean="0"/>
              <a:t>年的探索与实践，为做好集体协商工作奠定了坚实的基础；</a:t>
            </a:r>
            <a:endParaRPr lang="en-US" altLang="zh-CN" sz="2800" dirty="0" smtClean="0"/>
          </a:p>
          <a:p>
            <a:r>
              <a:rPr lang="zh-CN" altLang="en-US" sz="2800" b="1" dirty="0" smtClean="0"/>
              <a:t>    七是</a:t>
            </a:r>
            <a:r>
              <a:rPr lang="zh-CN" altLang="en-US" sz="2800" dirty="0" smtClean="0"/>
              <a:t>社会关注度日益提升，为推动集体协商制度建设提供了良好的社会氛围；</a:t>
            </a:r>
            <a:endParaRPr lang="en-US" altLang="zh-CN" sz="2800" dirty="0" smtClean="0"/>
          </a:p>
          <a:p>
            <a:r>
              <a:rPr lang="zh-CN" altLang="en-US" sz="2800" b="1" dirty="0" smtClean="0"/>
              <a:t>    八是</a:t>
            </a:r>
            <a:r>
              <a:rPr lang="zh-CN" altLang="en-US" sz="2800" dirty="0" smtClean="0"/>
              <a:t>广大职工对收入分配问题有期盼，这就为推动集体协商制度建设提供了动力。</a:t>
            </a:r>
          </a:p>
          <a:p>
            <a:endParaRPr lang="zh-CN" altLang="en-US"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214422"/>
            <a:ext cx="8229600" cy="203216"/>
          </a:xfrm>
        </p:spPr>
        <p:txBody>
          <a:bodyPr>
            <a:normAutofit fontScale="90000"/>
          </a:bodyPr>
          <a:lstStyle/>
          <a:p>
            <a:r>
              <a:rPr lang="zh-CN" altLang="en-US" sz="3600" b="1" dirty="0" smtClean="0"/>
              <a:t>二、为什么要进一步推行企业工资集体协商</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normAutofit/>
          </a:bodyPr>
          <a:lstStyle/>
          <a:p>
            <a:r>
              <a:rPr lang="zh-CN" altLang="en-US" sz="2800" b="1" dirty="0" smtClean="0"/>
              <a:t>    （一）企业工资集体协商是我国工资体制改革的必然要求</a:t>
            </a:r>
            <a:endParaRPr lang="en-US" altLang="zh-CN" sz="2800" b="1" dirty="0" smtClean="0"/>
          </a:p>
          <a:p>
            <a:r>
              <a:rPr lang="zh-CN" altLang="en-US" sz="2800" dirty="0" smtClean="0"/>
              <a:t>    促进形成“市场机制调节、企业自主分</a:t>
            </a:r>
            <a:endParaRPr lang="en-US" altLang="zh-CN" sz="2800" dirty="0" smtClean="0"/>
          </a:p>
          <a:p>
            <a:r>
              <a:rPr lang="zh-CN" altLang="en-US" sz="2800" dirty="0" smtClean="0"/>
              <a:t>配、职工民主参与、政府监督指导”的机制</a:t>
            </a:r>
            <a:endParaRPr lang="en-US" altLang="zh-CN" sz="2800" dirty="0" smtClean="0"/>
          </a:p>
          <a:p>
            <a:endParaRPr lang="en-US" altLang="zh-CN" sz="2800" dirty="0" smtClean="0"/>
          </a:p>
          <a:p>
            <a:r>
              <a:rPr lang="zh-CN" altLang="en-US" sz="2800" b="1" dirty="0" smtClean="0"/>
              <a:t>    （二）企业工资集体协商是我国进入全球经济一体化的必然要求</a:t>
            </a:r>
            <a:endParaRPr lang="en-US" altLang="zh-CN" sz="2800" b="1" dirty="0" smtClean="0"/>
          </a:p>
          <a:p>
            <a:endParaRPr lang="zh-CN" altLang="en-US" dirty="0" smtClean="0"/>
          </a:p>
          <a:p>
            <a:endParaRPr lang="zh-CN" altLang="en-US"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2984"/>
            <a:ext cx="8229600" cy="274654"/>
          </a:xfrm>
        </p:spPr>
        <p:txBody>
          <a:bodyPr>
            <a:normAutofit fontScale="90000"/>
          </a:bodyPr>
          <a:lstStyle/>
          <a:p>
            <a:pPr algn="l"/>
            <a:r>
              <a:rPr lang="zh-CN" altLang="en-US" sz="3200" b="1" dirty="0" smtClean="0"/>
              <a:t>    （三）企业工资集体协商是劳动关系变化的需要</a:t>
            </a:r>
            <a:r>
              <a:rPr lang="en-US" altLang="zh-CN" sz="3200" dirty="0" smtClean="0"/>
              <a:t/>
            </a:r>
            <a:br>
              <a:rPr lang="en-US" altLang="zh-CN" sz="3200" dirty="0" smtClean="0"/>
            </a:br>
            <a:endParaRPr lang="zh-CN" altLang="en-US" sz="3200" dirty="0"/>
          </a:p>
        </p:txBody>
      </p:sp>
      <p:sp>
        <p:nvSpPr>
          <p:cNvPr id="3" name="内容占位符 2"/>
          <p:cNvSpPr>
            <a:spLocks noGrp="1"/>
          </p:cNvSpPr>
          <p:nvPr>
            <p:ph idx="1"/>
          </p:nvPr>
        </p:nvSpPr>
        <p:spPr/>
        <p:txBody>
          <a:bodyPr>
            <a:normAutofit/>
          </a:bodyPr>
          <a:lstStyle/>
          <a:p>
            <a:r>
              <a:rPr lang="zh-CN" altLang="en-US" sz="2800" b="1" dirty="0" smtClean="0"/>
              <a:t>    一是</a:t>
            </a:r>
            <a:r>
              <a:rPr lang="zh-CN" altLang="en-US" sz="2800" dirty="0" smtClean="0"/>
              <a:t>发挥了工会送温暖和帮扶工作在社会保障体系建设中的拾遗补缺作用；</a:t>
            </a:r>
            <a:endParaRPr lang="en-US" altLang="zh-CN" sz="2800" dirty="0" smtClean="0"/>
          </a:p>
          <a:p>
            <a:r>
              <a:rPr lang="zh-CN" altLang="en-US" sz="2800" b="1" dirty="0" smtClean="0"/>
              <a:t>    二是</a:t>
            </a:r>
            <a:r>
              <a:rPr lang="zh-CN" altLang="en-US" sz="2800" dirty="0" smtClean="0"/>
              <a:t>建立了职工利益的表达和协调机制；</a:t>
            </a:r>
            <a:endParaRPr lang="en-US" altLang="zh-CN" sz="2800" dirty="0" smtClean="0"/>
          </a:p>
          <a:p>
            <a:r>
              <a:rPr lang="zh-CN" altLang="en-US" sz="2800" b="1" dirty="0" smtClean="0"/>
              <a:t>    三是</a:t>
            </a:r>
            <a:r>
              <a:rPr lang="zh-CN" altLang="en-US" sz="2800" dirty="0" smtClean="0"/>
              <a:t>密切了党和职工群众的血肉联系；</a:t>
            </a:r>
            <a:endParaRPr lang="en-US" altLang="zh-CN" sz="2800" dirty="0" smtClean="0"/>
          </a:p>
          <a:p>
            <a:r>
              <a:rPr lang="zh-CN" altLang="en-US" sz="2800" b="1" dirty="0" smtClean="0"/>
              <a:t>    四是</a:t>
            </a:r>
            <a:r>
              <a:rPr lang="zh-CN" altLang="en-US" sz="2800" dirty="0" smtClean="0"/>
              <a:t>在全社会倡导了互助友爱的社会氛围，在推动构建社会主义和谐社会中发挥了积极作用。</a:t>
            </a:r>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sz="2800" b="1" dirty="0" smtClean="0"/>
          </a:p>
          <a:p>
            <a:r>
              <a:rPr lang="zh-CN" altLang="en-US" sz="2800" b="1" dirty="0" smtClean="0"/>
              <a:t>（四）工资集体协商是利益多元化的必然要求</a:t>
            </a:r>
            <a:endParaRPr lang="zh-CN" altLang="en-US" sz="2800" dirty="0" smtClean="0"/>
          </a:p>
          <a:p>
            <a:endParaRPr lang="en-US" altLang="zh-CN" sz="2800" b="1" dirty="0" smtClean="0"/>
          </a:p>
          <a:p>
            <a:r>
              <a:rPr lang="zh-CN" altLang="en-US" sz="2800" b="1" dirty="0" smtClean="0"/>
              <a:t>（五）工资集体协商是劳动组织变化的必然结果</a:t>
            </a:r>
            <a:endParaRPr lang="zh-CN" altLang="en-US" sz="2800" dirty="0" smtClean="0"/>
          </a:p>
          <a:p>
            <a:endParaRPr lang="zh-CN" altLang="en-US"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2984"/>
            <a:ext cx="8229600" cy="274654"/>
          </a:xfrm>
        </p:spPr>
        <p:txBody>
          <a:bodyPr>
            <a:normAutofit fontScale="90000"/>
          </a:bodyPr>
          <a:lstStyle/>
          <a:p>
            <a:pPr algn="l"/>
            <a:r>
              <a:rPr lang="zh-CN" altLang="en-US" sz="3200" b="1" dirty="0" smtClean="0"/>
              <a:t>  工资集体协商与集体合同的联系和区别：</a:t>
            </a:r>
            <a:r>
              <a:rPr lang="en-US" altLang="zh-CN" sz="3200" b="1" dirty="0" smtClean="0"/>
              <a:t/>
            </a:r>
            <a:br>
              <a:rPr lang="en-US" altLang="zh-CN" sz="3200" b="1" dirty="0" smtClean="0"/>
            </a:br>
            <a:endParaRPr lang="zh-CN" altLang="en-US" sz="3200" dirty="0"/>
          </a:p>
        </p:txBody>
      </p:sp>
      <p:sp>
        <p:nvSpPr>
          <p:cNvPr id="3" name="内容占位符 2"/>
          <p:cNvSpPr>
            <a:spLocks noGrp="1"/>
          </p:cNvSpPr>
          <p:nvPr>
            <p:ph idx="1"/>
          </p:nvPr>
        </p:nvSpPr>
        <p:spPr/>
        <p:txBody>
          <a:bodyPr>
            <a:normAutofit/>
          </a:bodyPr>
          <a:lstStyle/>
          <a:p>
            <a:r>
              <a:rPr lang="zh-CN" altLang="en-US" sz="2800" b="1" dirty="0" smtClean="0"/>
              <a:t>    一是</a:t>
            </a:r>
            <a:r>
              <a:rPr lang="zh-CN" altLang="en-US" sz="2800" dirty="0" smtClean="0"/>
              <a:t>工资集体协议是集体合同的一部分；</a:t>
            </a:r>
            <a:endParaRPr lang="en-US" altLang="zh-CN" sz="2800" dirty="0" smtClean="0"/>
          </a:p>
          <a:p>
            <a:r>
              <a:rPr lang="zh-CN" altLang="en-US" sz="2800" b="1" dirty="0" smtClean="0"/>
              <a:t>    二是</a:t>
            </a:r>
            <a:r>
              <a:rPr lang="zh-CN" altLang="en-US" sz="2800" dirty="0" smtClean="0"/>
              <a:t>集体合同一般</a:t>
            </a:r>
            <a:r>
              <a:rPr lang="en-US" sz="2800" dirty="0" smtClean="0"/>
              <a:t>1-3</a:t>
            </a:r>
            <a:r>
              <a:rPr lang="zh-CN" altLang="en-US" sz="2800" dirty="0" smtClean="0"/>
              <a:t>年签一次，而工资集体协商一年进行一次；</a:t>
            </a:r>
            <a:endParaRPr lang="en-US" altLang="zh-CN" sz="2800" dirty="0" smtClean="0"/>
          </a:p>
          <a:p>
            <a:r>
              <a:rPr lang="zh-CN" altLang="en-US" sz="2800" b="1" dirty="0" smtClean="0"/>
              <a:t>    三是</a:t>
            </a:r>
            <a:r>
              <a:rPr lang="zh-CN" altLang="en-US" sz="2800" dirty="0" smtClean="0"/>
              <a:t>工资集体协议可以作为集体合同的附件，也可以作为单独文本；</a:t>
            </a:r>
            <a:endParaRPr lang="en-US" altLang="zh-CN" sz="2800" dirty="0" smtClean="0"/>
          </a:p>
          <a:p>
            <a:r>
              <a:rPr lang="zh-CN" altLang="en-US" sz="2800" b="1" dirty="0" smtClean="0"/>
              <a:t>    四是</a:t>
            </a:r>
            <a:r>
              <a:rPr lang="zh-CN" altLang="en-US" sz="2800" dirty="0" smtClean="0"/>
              <a:t>工资集体协商机制不单纯是工资增长机制</a:t>
            </a:r>
            <a:r>
              <a:rPr lang="zh-CN" altLang="zh-CN" sz="2800" dirty="0" smtClean="0"/>
              <a:t>；</a:t>
            </a:r>
            <a:endParaRPr lang="en-US" altLang="zh-CN" sz="2800" dirty="0" smtClean="0"/>
          </a:p>
          <a:p>
            <a:r>
              <a:rPr lang="zh-CN" altLang="en-US" sz="2800" dirty="0" smtClean="0"/>
              <a:t>    五是实现企业和职工双赢。</a:t>
            </a:r>
          </a:p>
          <a:p>
            <a:endParaRPr lang="en-US" altLang="zh-CN" b="1" dirty="0" smtClean="0"/>
          </a:p>
          <a:p>
            <a:endParaRPr lang="zh-CN" altLang="en-US"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56"/>
            <a:ext cx="8229600" cy="703282"/>
          </a:xfrm>
        </p:spPr>
        <p:txBody>
          <a:bodyPr>
            <a:normAutofit fontScale="90000"/>
          </a:bodyPr>
          <a:lstStyle/>
          <a:p>
            <a:r>
              <a:rPr lang="zh-CN" altLang="en-US" sz="3600" b="1" dirty="0" smtClean="0"/>
              <a:t>三、工资集体协商协商什么</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normAutofit/>
          </a:bodyPr>
          <a:lstStyle/>
          <a:p>
            <a:r>
              <a:rPr lang="zh-CN" altLang="en-US" sz="2800" b="1" dirty="0" smtClean="0"/>
              <a:t>第一是</a:t>
            </a:r>
            <a:r>
              <a:rPr lang="zh-CN" altLang="en-US" sz="2800" dirty="0" smtClean="0"/>
              <a:t>期限</a:t>
            </a:r>
            <a:endParaRPr lang="en-US" altLang="zh-CN" sz="2800" dirty="0" smtClean="0"/>
          </a:p>
          <a:p>
            <a:r>
              <a:rPr lang="zh-CN" altLang="en-US" sz="2800" b="1" dirty="0" smtClean="0"/>
              <a:t>第二是</a:t>
            </a:r>
            <a:r>
              <a:rPr lang="zh-CN" altLang="en-US" sz="2800" dirty="0" smtClean="0"/>
              <a:t>工资分配制度，工资标准和工资分配形式</a:t>
            </a:r>
            <a:endParaRPr lang="en-US" altLang="zh-CN" sz="2800" dirty="0" smtClean="0"/>
          </a:p>
          <a:p>
            <a:r>
              <a:rPr lang="zh-CN" altLang="en-US" sz="2800" b="1" dirty="0" smtClean="0"/>
              <a:t>第三是</a:t>
            </a:r>
            <a:r>
              <a:rPr lang="zh-CN" altLang="en-US" sz="2800" dirty="0" smtClean="0"/>
              <a:t>职工年度平均工资水平和调整幅度</a:t>
            </a:r>
            <a:endParaRPr lang="en-US" altLang="zh-CN" sz="2800" dirty="0" smtClean="0"/>
          </a:p>
          <a:p>
            <a:r>
              <a:rPr lang="zh-CN" altLang="en-US" sz="2800" b="1" dirty="0" smtClean="0"/>
              <a:t>第四是</a:t>
            </a:r>
            <a:r>
              <a:rPr lang="zh-CN" altLang="en-US" sz="2800" dirty="0" smtClean="0"/>
              <a:t>奖金、津贴、补贴的发放办法</a:t>
            </a:r>
            <a:endParaRPr lang="en-US" altLang="zh-CN" sz="2800" dirty="0" smtClean="0"/>
          </a:p>
          <a:p>
            <a:r>
              <a:rPr lang="zh-CN" altLang="en-US" sz="2800" b="1" dirty="0" smtClean="0"/>
              <a:t>第五是</a:t>
            </a:r>
            <a:r>
              <a:rPr lang="zh-CN" altLang="en-US" sz="2800" dirty="0" smtClean="0"/>
              <a:t>工资支付办法</a:t>
            </a:r>
            <a:endParaRPr lang="en-US" altLang="zh-CN" sz="2800" dirty="0" smtClean="0"/>
          </a:p>
          <a:p>
            <a:r>
              <a:rPr lang="zh-CN" altLang="en-US" sz="2800" b="1" dirty="0" smtClean="0"/>
              <a:t>第六是</a:t>
            </a:r>
            <a:r>
              <a:rPr lang="zh-CN" altLang="en-US" sz="2800" dirty="0" smtClean="0"/>
              <a:t>变更、解除工资协议的程序</a:t>
            </a:r>
            <a:endParaRPr lang="en-US" altLang="zh-CN" sz="2800" dirty="0" smtClean="0"/>
          </a:p>
          <a:p>
            <a:r>
              <a:rPr lang="zh-CN" altLang="en-US" sz="2800" b="1" dirty="0" smtClean="0"/>
              <a:t>第七是</a:t>
            </a:r>
            <a:r>
              <a:rPr lang="zh-CN" altLang="en-US" sz="2800" dirty="0" smtClean="0"/>
              <a:t>双方认为应当协商约定的其他事项</a:t>
            </a:r>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214422"/>
            <a:ext cx="8229600" cy="203216"/>
          </a:xfrm>
        </p:spPr>
        <p:txBody>
          <a:bodyPr>
            <a:normAutofit fontScale="90000"/>
          </a:bodyPr>
          <a:lstStyle/>
          <a:p>
            <a:pPr algn="l"/>
            <a:r>
              <a:rPr lang="zh-CN" altLang="en-US" sz="3600" b="1" dirty="0" smtClean="0"/>
              <a:t>工会提出预案考虑的一些因素：</a:t>
            </a:r>
            <a:r>
              <a:rPr lang="en-US" altLang="zh-CN" b="1" dirty="0" smtClean="0"/>
              <a:t/>
            </a:r>
            <a:br>
              <a:rPr lang="en-US" altLang="zh-CN" b="1" dirty="0" smtClean="0"/>
            </a:br>
            <a:endParaRPr lang="zh-CN" altLang="en-US" dirty="0"/>
          </a:p>
        </p:txBody>
      </p:sp>
      <p:sp>
        <p:nvSpPr>
          <p:cNvPr id="3" name="内容占位符 2"/>
          <p:cNvSpPr>
            <a:spLocks noGrp="1"/>
          </p:cNvSpPr>
          <p:nvPr>
            <p:ph idx="1"/>
          </p:nvPr>
        </p:nvSpPr>
        <p:spPr>
          <a:xfrm>
            <a:off x="457200" y="1600200"/>
            <a:ext cx="8686800" cy="4525963"/>
          </a:xfrm>
        </p:spPr>
        <p:txBody>
          <a:bodyPr>
            <a:normAutofit fontScale="85000" lnSpcReduction="10000"/>
          </a:bodyPr>
          <a:lstStyle/>
          <a:p>
            <a:pPr>
              <a:buNone/>
            </a:pPr>
            <a:r>
              <a:rPr lang="zh-CN" altLang="en-US" sz="3300" b="1" dirty="0" smtClean="0"/>
              <a:t>第一，</a:t>
            </a:r>
            <a:r>
              <a:rPr lang="zh-CN" altLang="en-US" sz="3300" dirty="0" smtClean="0"/>
              <a:t>本地区行业的人工成本水平</a:t>
            </a:r>
            <a:endParaRPr lang="en-US" altLang="zh-CN" sz="3300" dirty="0" smtClean="0"/>
          </a:p>
          <a:p>
            <a:pPr>
              <a:buNone/>
            </a:pPr>
            <a:r>
              <a:rPr lang="zh-CN" altLang="en-US" sz="3300" b="1" dirty="0" smtClean="0"/>
              <a:t>第二，</a:t>
            </a:r>
            <a:r>
              <a:rPr lang="zh-CN" altLang="en-US" sz="3300" dirty="0" smtClean="0"/>
              <a:t>地区行业职工平均工资水平</a:t>
            </a:r>
            <a:endParaRPr lang="en-US" altLang="zh-CN" sz="3300" dirty="0" smtClean="0"/>
          </a:p>
          <a:p>
            <a:pPr>
              <a:buNone/>
            </a:pPr>
            <a:r>
              <a:rPr lang="zh-CN" altLang="en-US" sz="3300" b="1" dirty="0" smtClean="0"/>
              <a:t>第三，</a:t>
            </a:r>
            <a:r>
              <a:rPr lang="zh-CN" altLang="en-US" sz="3300" dirty="0" smtClean="0"/>
              <a:t>当地政府发布的工资指导线、劳动力市场</a:t>
            </a:r>
            <a:r>
              <a:rPr lang="zh-CN" altLang="zh-CN" dirty="0" smtClean="0"/>
              <a:t>价</a:t>
            </a:r>
            <a:r>
              <a:rPr lang="zh-CN" altLang="en-US" sz="3300" dirty="0" smtClean="0"/>
              <a:t>位</a:t>
            </a:r>
            <a:endParaRPr lang="en-US" altLang="zh-CN" sz="3300" b="1" dirty="0" smtClean="0"/>
          </a:p>
          <a:p>
            <a:pPr>
              <a:buNone/>
            </a:pPr>
            <a:r>
              <a:rPr lang="zh-CN" altLang="en-US" sz="3300" b="1" dirty="0" smtClean="0"/>
              <a:t>第四，</a:t>
            </a:r>
            <a:r>
              <a:rPr lang="zh-CN" altLang="en-US" sz="3300" dirty="0" smtClean="0"/>
              <a:t>本地区城镇居民消费价格指数</a:t>
            </a:r>
            <a:endParaRPr lang="en-US" altLang="zh-CN" sz="3300" dirty="0" smtClean="0"/>
          </a:p>
          <a:p>
            <a:pPr>
              <a:buNone/>
            </a:pPr>
            <a:r>
              <a:rPr lang="zh-CN" altLang="en-US" sz="3300" b="1" dirty="0" smtClean="0"/>
              <a:t>第五，</a:t>
            </a:r>
            <a:r>
              <a:rPr lang="zh-CN" altLang="en-US" sz="3300" dirty="0" smtClean="0"/>
              <a:t>企业劳动生产率和经济效益</a:t>
            </a:r>
            <a:endParaRPr lang="en-US" altLang="zh-CN" sz="3300" dirty="0" smtClean="0"/>
          </a:p>
          <a:p>
            <a:pPr>
              <a:buNone/>
            </a:pPr>
            <a:r>
              <a:rPr lang="zh-CN" altLang="en-US" sz="3300" b="1" dirty="0" smtClean="0"/>
              <a:t>第六，</a:t>
            </a:r>
            <a:r>
              <a:rPr lang="zh-CN" altLang="en-US" sz="3300" dirty="0" smtClean="0"/>
              <a:t>国有资产保值增值</a:t>
            </a:r>
            <a:endParaRPr lang="en-US" altLang="zh-CN" sz="3300" dirty="0" smtClean="0"/>
          </a:p>
          <a:p>
            <a:pPr>
              <a:buNone/>
            </a:pPr>
            <a:r>
              <a:rPr lang="zh-CN" altLang="en-US" sz="3300" b="1" dirty="0" smtClean="0"/>
              <a:t>第七，</a:t>
            </a:r>
            <a:r>
              <a:rPr lang="zh-CN" altLang="en-US" sz="3300" dirty="0" smtClean="0"/>
              <a:t>上年度企业职工工资总额和职工平均工资水平</a:t>
            </a:r>
            <a:endParaRPr lang="en-US" altLang="zh-CN" sz="3300" dirty="0" smtClean="0"/>
          </a:p>
          <a:p>
            <a:pPr>
              <a:buNone/>
            </a:pPr>
            <a:r>
              <a:rPr lang="zh-CN" altLang="en-US" sz="3300" b="1" dirty="0" smtClean="0"/>
              <a:t>第八，</a:t>
            </a:r>
            <a:r>
              <a:rPr lang="zh-CN" altLang="en-US" sz="3300" dirty="0" smtClean="0"/>
              <a:t>其他与平等协商有关的情况。</a:t>
            </a:r>
            <a:endParaRPr lang="zh-CN" altLang="en-US" sz="3300"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928670"/>
            <a:ext cx="8229600" cy="488968"/>
          </a:xfrm>
        </p:spPr>
        <p:txBody>
          <a:bodyPr>
            <a:normAutofit fontScale="90000"/>
          </a:bodyPr>
          <a:lstStyle/>
          <a:p>
            <a:r>
              <a:rPr lang="zh-CN" altLang="en-US" sz="3600" b="1" dirty="0" smtClean="0"/>
              <a:t>四、怎样开展工资集体协商</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normAutofit/>
          </a:bodyPr>
          <a:lstStyle/>
          <a:p>
            <a:r>
              <a:rPr lang="zh-CN" altLang="en-US" sz="2800" b="1" dirty="0" smtClean="0"/>
              <a:t>首先是</a:t>
            </a:r>
            <a:r>
              <a:rPr lang="zh-CN" altLang="en-US" sz="2800" dirty="0" smtClean="0"/>
              <a:t>工资集体协商的形式。</a:t>
            </a:r>
            <a:endParaRPr lang="en-US" altLang="zh-CN" sz="2800" dirty="0" smtClean="0"/>
          </a:p>
          <a:p>
            <a:endParaRPr lang="en-US" altLang="zh-CN" sz="2800" dirty="0" smtClean="0"/>
          </a:p>
          <a:p>
            <a:r>
              <a:rPr lang="zh-CN" altLang="en-US" sz="2800" b="1" dirty="0" smtClean="0"/>
              <a:t>第二是</a:t>
            </a:r>
            <a:r>
              <a:rPr lang="zh-CN" altLang="en-US" sz="2800" dirty="0" smtClean="0"/>
              <a:t>工资集体协商的程序。</a:t>
            </a:r>
            <a:endParaRPr lang="en-US" altLang="zh-CN" sz="2800" dirty="0" smtClean="0"/>
          </a:p>
          <a:p>
            <a:r>
              <a:rPr lang="zh-CN" altLang="en-US" sz="2800" dirty="0" smtClean="0"/>
              <a:t>筹备阶段，谈判阶段，签约阶段</a:t>
            </a:r>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b="1" dirty="0" smtClean="0"/>
              <a:t>工资测算的基本方法</a:t>
            </a:r>
            <a:r>
              <a:rPr lang="zh-CN" altLang="en-US" dirty="0" smtClean="0"/>
              <a:t>：</a:t>
            </a:r>
            <a:endParaRPr lang="en-US" altLang="zh-CN" dirty="0" smtClean="0"/>
          </a:p>
          <a:p>
            <a:endParaRPr lang="zh-CN" altLang="en-US" dirty="0" smtClean="0"/>
          </a:p>
          <a:p>
            <a:r>
              <a:rPr lang="zh-CN" altLang="en-US" sz="2800" b="1" dirty="0" smtClean="0"/>
              <a:t>    一是</a:t>
            </a:r>
            <a:r>
              <a:rPr lang="zh-CN" altLang="en-US" sz="2800" dirty="0" smtClean="0"/>
              <a:t>劳动分配率法，就是人工成本占企业销售收入的比例</a:t>
            </a:r>
          </a:p>
          <a:p>
            <a:r>
              <a:rPr lang="zh-CN" altLang="en-US" sz="2800" b="1" dirty="0" smtClean="0"/>
              <a:t>    二是</a:t>
            </a:r>
            <a:r>
              <a:rPr lang="zh-CN" altLang="en-US" sz="2800" dirty="0" smtClean="0"/>
              <a:t>劳动效率系数法，就是职工劳动生产率里活劳动的比率。</a:t>
            </a:r>
          </a:p>
          <a:p>
            <a:r>
              <a:rPr lang="zh-CN" altLang="en-US" sz="2800" b="1" dirty="0" smtClean="0"/>
              <a:t>    三是</a:t>
            </a:r>
            <a:r>
              <a:rPr lang="zh-CN" altLang="en-US" sz="2800" dirty="0" smtClean="0"/>
              <a:t>百元产值工资含量法。</a:t>
            </a:r>
          </a:p>
          <a:p>
            <a:r>
              <a:rPr lang="zh-CN" altLang="en-US" sz="2800" b="1" dirty="0" smtClean="0"/>
              <a:t>    四是</a:t>
            </a:r>
            <a:r>
              <a:rPr lang="zh-CN" altLang="en-US" sz="2800" dirty="0" smtClean="0"/>
              <a:t>风险分担法。</a:t>
            </a:r>
          </a:p>
          <a:p>
            <a:endParaRPr lang="zh-CN" altLang="en-US" dirty="0"/>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b="1" dirty="0" smtClean="0"/>
              <a:t>五是</a:t>
            </a:r>
            <a:r>
              <a:rPr lang="zh-CN" altLang="en-US" sz="2800" dirty="0" smtClean="0"/>
              <a:t>物价指数参照法。</a:t>
            </a:r>
          </a:p>
          <a:p>
            <a:r>
              <a:rPr lang="zh-CN" altLang="en-US" sz="2800" b="1" dirty="0" smtClean="0"/>
              <a:t>六是</a:t>
            </a:r>
            <a:r>
              <a:rPr lang="zh-CN" altLang="en-US" sz="2800" dirty="0" smtClean="0"/>
              <a:t>工资指导线参照法。</a:t>
            </a:r>
          </a:p>
          <a:p>
            <a:r>
              <a:rPr lang="zh-CN" altLang="en-US" sz="2800" b="1" dirty="0" smtClean="0"/>
              <a:t>七是</a:t>
            </a:r>
            <a:r>
              <a:rPr lang="zh-CN" altLang="en-US" sz="2800" dirty="0" smtClean="0"/>
              <a:t>人工成本比较法。</a:t>
            </a:r>
          </a:p>
          <a:p>
            <a:r>
              <a:rPr lang="zh-CN" altLang="en-US" sz="2800" b="1" dirty="0" smtClean="0"/>
              <a:t>八是</a:t>
            </a:r>
            <a:r>
              <a:rPr lang="zh-CN" altLang="en-US" sz="2800" dirty="0" smtClean="0"/>
              <a:t>劳动力市场价位比较法。</a:t>
            </a:r>
          </a:p>
          <a:p>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fontScale="92500" lnSpcReduction="20000"/>
          </a:bodyPr>
          <a:lstStyle/>
          <a:p>
            <a:pPr>
              <a:buNone/>
            </a:pPr>
            <a:r>
              <a:rPr lang="zh-CN" altLang="en-US" b="1" dirty="0" smtClean="0"/>
              <a:t>一、我国工资集体协商的进程以及面临的机遇</a:t>
            </a:r>
            <a:endParaRPr lang="en-US" altLang="zh-CN" b="1" dirty="0" smtClean="0"/>
          </a:p>
          <a:p>
            <a:pPr>
              <a:buNone/>
            </a:pPr>
            <a:endParaRPr lang="en-US" altLang="zh-CN" b="1" dirty="0" smtClean="0"/>
          </a:p>
          <a:p>
            <a:pPr>
              <a:buNone/>
            </a:pPr>
            <a:r>
              <a:rPr lang="zh-CN" altLang="en-US" b="1" dirty="0" smtClean="0"/>
              <a:t>    与挑战</a:t>
            </a:r>
            <a:endParaRPr lang="en-US" altLang="zh-CN" b="1" dirty="0" smtClean="0"/>
          </a:p>
          <a:p>
            <a:pPr>
              <a:buNone/>
            </a:pPr>
            <a:endParaRPr lang="zh-CN" altLang="en-US" dirty="0" smtClean="0"/>
          </a:p>
          <a:p>
            <a:pPr>
              <a:buNone/>
            </a:pPr>
            <a:r>
              <a:rPr lang="zh-CN" altLang="en-US" b="1" dirty="0" smtClean="0"/>
              <a:t>二、为什么要进一步推行企业工资集体协商</a:t>
            </a:r>
            <a:endParaRPr lang="en-US" altLang="zh-CN" b="1" dirty="0" smtClean="0"/>
          </a:p>
          <a:p>
            <a:pPr>
              <a:buNone/>
            </a:pPr>
            <a:endParaRPr lang="zh-CN" altLang="en-US" dirty="0" smtClean="0"/>
          </a:p>
          <a:p>
            <a:pPr>
              <a:buNone/>
            </a:pPr>
            <a:r>
              <a:rPr lang="zh-CN" altLang="en-US" b="1" dirty="0" smtClean="0"/>
              <a:t>三、企业工资集体协商协商什么</a:t>
            </a:r>
            <a:endParaRPr lang="en-US" altLang="zh-CN" b="1" dirty="0" smtClean="0"/>
          </a:p>
          <a:p>
            <a:pPr>
              <a:buNone/>
            </a:pPr>
            <a:endParaRPr lang="zh-CN" altLang="en-US" dirty="0" smtClean="0"/>
          </a:p>
          <a:p>
            <a:pPr>
              <a:buNone/>
            </a:pPr>
            <a:r>
              <a:rPr lang="zh-CN" altLang="en-US" b="1" dirty="0" smtClean="0"/>
              <a:t>四、怎样开展工资集体协商</a:t>
            </a:r>
            <a:endParaRPr lang="zh-CN" altLang="en-US" dirty="0" smtClean="0"/>
          </a:p>
          <a:p>
            <a:endParaRPr lang="zh-CN" altLang="en-US"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000108"/>
            <a:ext cx="7776000" cy="928694"/>
          </a:xfrm>
        </p:spPr>
        <p:txBody>
          <a:bodyPr>
            <a:normAutofit fontScale="90000"/>
          </a:bodyPr>
          <a:lstStyle/>
          <a:p>
            <a:r>
              <a:rPr lang="zh-CN" altLang="zh-CN" sz="3600" b="1" dirty="0" smtClean="0"/>
              <a:t>企业工资集体协商的发展趋势：</a:t>
            </a:r>
            <a:r>
              <a:rPr lang="zh-CN" altLang="zh-CN" sz="3200" dirty="0" smtClean="0"/>
              <a:t/>
            </a:r>
            <a:br>
              <a:rPr lang="zh-CN" altLang="zh-CN" sz="3200" dirty="0" smtClean="0"/>
            </a:br>
            <a:endParaRPr lang="zh-CN" altLang="en-US" sz="3200" dirty="0"/>
          </a:p>
        </p:txBody>
      </p:sp>
      <p:sp>
        <p:nvSpPr>
          <p:cNvPr id="3" name="内容占位符 2"/>
          <p:cNvSpPr>
            <a:spLocks noGrp="1"/>
          </p:cNvSpPr>
          <p:nvPr>
            <p:ph idx="1"/>
          </p:nvPr>
        </p:nvSpPr>
        <p:spPr/>
        <p:txBody>
          <a:bodyPr/>
          <a:lstStyle/>
          <a:p>
            <a:r>
              <a:rPr lang="en-US" altLang="zh-CN" dirty="0" smtClean="0"/>
              <a:t>    </a:t>
            </a:r>
            <a:r>
              <a:rPr lang="zh-CN" altLang="zh-CN" b="1" dirty="0" smtClean="0"/>
              <a:t>必将</a:t>
            </a:r>
            <a:r>
              <a:rPr lang="zh-CN" altLang="zh-CN" dirty="0" smtClean="0"/>
              <a:t>成为社会主义市场经济体制的重要组成部分</a:t>
            </a:r>
          </a:p>
          <a:p>
            <a:r>
              <a:rPr lang="en-US" altLang="zh-CN" dirty="0" smtClean="0"/>
              <a:t>    </a:t>
            </a:r>
            <a:r>
              <a:rPr lang="zh-CN" altLang="zh-CN" b="1" dirty="0" smtClean="0"/>
              <a:t>必将</a:t>
            </a:r>
            <a:r>
              <a:rPr lang="zh-CN" altLang="zh-CN" dirty="0" smtClean="0"/>
              <a:t>成为协调劳动关系的重要手段</a:t>
            </a:r>
          </a:p>
          <a:p>
            <a:r>
              <a:rPr lang="en-US" altLang="zh-CN" dirty="0" smtClean="0"/>
              <a:t>    </a:t>
            </a:r>
            <a:r>
              <a:rPr lang="zh-CN" altLang="zh-CN" b="1" dirty="0" smtClean="0"/>
              <a:t>必将</a:t>
            </a:r>
            <a:r>
              <a:rPr lang="zh-CN" altLang="zh-CN" dirty="0" smtClean="0"/>
              <a:t>成为工会履行维护职工合法权益的重要载体</a:t>
            </a:r>
          </a:p>
          <a:p>
            <a:endParaRPr lang="zh-CN" altLang="en-US"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aoSc28_1157_200525131121797"/>
          <p:cNvPicPr>
            <a:picLocks noGrp="1" noChangeAspect="1" noChangeArrowheads="1"/>
          </p:cNvPicPr>
          <p:nvPr>
            <p:ph idx="1"/>
          </p:nvPr>
        </p:nvPicPr>
        <p:blipFill>
          <a:blip r:embed="rId2" cstate="print"/>
          <a:srcRect/>
          <a:stretch>
            <a:fillRect/>
          </a:stretch>
        </p:blipFill>
        <p:spPr bwMode="auto">
          <a:xfrm>
            <a:off x="-1" y="0"/>
            <a:ext cx="9242277" cy="6858000"/>
          </a:xfrm>
          <a:prstGeom prst="rect">
            <a:avLst/>
          </a:prstGeom>
          <a:noFill/>
          <a:ln w="9525">
            <a:noFill/>
            <a:miter lim="800000"/>
            <a:headEnd/>
            <a:tailEnd/>
          </a:ln>
          <a:effectLst>
            <a:outerShdw blurRad="152400" dist="317500" dir="5400000" sx="90000" sy="-19000" rotWithShape="0">
              <a:prstClr val="black">
                <a:alpha val="15000"/>
              </a:prstClr>
            </a:outerShdw>
          </a:effectLst>
        </p:spPr>
      </p:pic>
      <p:sp>
        <p:nvSpPr>
          <p:cNvPr id="2" name="标题 1"/>
          <p:cNvSpPr>
            <a:spLocks noGrp="1"/>
          </p:cNvSpPr>
          <p:nvPr>
            <p:ph type="title"/>
          </p:nvPr>
        </p:nvSpPr>
        <p:spPr>
          <a:xfrm>
            <a:off x="642910" y="4929198"/>
            <a:ext cx="7776000" cy="1143000"/>
          </a:xfrm>
        </p:spPr>
        <p:txBody>
          <a:bodyPr>
            <a:normAutofit fontScale="90000"/>
          </a:bodyPr>
          <a:lstStyle/>
          <a:p>
            <a:pPr algn="ctr"/>
            <a:r>
              <a:rPr lang="en-US" altLang="zh-CN" sz="8000" b="1" dirty="0" smtClean="0">
                <a:solidFill>
                  <a:schemeClr val="bg2">
                    <a:lumMod val="50000"/>
                    <a:lumOff val="50000"/>
                  </a:schemeClr>
                </a:solidFill>
                <a:latin typeface="楷体_GB2312" pitchFamily="49" charset="-122"/>
                <a:ea typeface="楷体_GB2312" pitchFamily="49" charset="-122"/>
              </a:rPr>
              <a:t> </a:t>
            </a:r>
            <a:r>
              <a:rPr lang="zh-CN" altLang="zh-CN" sz="8000" b="1" dirty="0" smtClean="0">
                <a:solidFill>
                  <a:schemeClr val="bg2">
                    <a:lumMod val="50000"/>
                    <a:lumOff val="50000"/>
                  </a:schemeClr>
                </a:solidFill>
                <a:latin typeface="楷体_GB2312" pitchFamily="49" charset="-122"/>
                <a:ea typeface="楷体_GB2312" pitchFamily="49" charset="-122"/>
              </a:rPr>
              <a:t>谢谢大家！</a:t>
            </a:r>
            <a:r>
              <a:rPr lang="zh-CN" altLang="zh-CN" dirty="0" smtClean="0"/>
              <a:t/>
            </a:r>
            <a:br>
              <a:rPr lang="zh-CN" altLang="zh-CN" dirty="0" smtClean="0"/>
            </a:br>
            <a:endParaRPr lang="zh-CN" altLang="en-U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000108"/>
            <a:ext cx="8229600" cy="417530"/>
          </a:xfrm>
        </p:spPr>
        <p:txBody>
          <a:bodyPr>
            <a:normAutofit fontScale="90000"/>
          </a:bodyPr>
          <a:lstStyle/>
          <a:p>
            <a:pPr algn="l"/>
            <a:r>
              <a:rPr lang="zh-CN" altLang="en-US" sz="3600" b="1" dirty="0" smtClean="0"/>
              <a:t>一、我国工资集体协商的进程以及面临的机遇与挑战</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lstStyle/>
          <a:p>
            <a:r>
              <a:rPr lang="en-US" sz="2800" dirty="0" smtClean="0"/>
              <a:t>    1994</a:t>
            </a:r>
            <a:r>
              <a:rPr lang="zh-CN" altLang="en-US" sz="2800" dirty="0" smtClean="0"/>
              <a:t>年</a:t>
            </a:r>
            <a:r>
              <a:rPr lang="en-US" altLang="zh-CN" sz="2800" dirty="0" smtClean="0"/>
              <a:t>《</a:t>
            </a:r>
            <a:r>
              <a:rPr lang="zh-CN" altLang="en-US" sz="2800" dirty="0" smtClean="0"/>
              <a:t>劳动法</a:t>
            </a:r>
            <a:r>
              <a:rPr lang="en-US" altLang="zh-CN" sz="2800" dirty="0" smtClean="0"/>
              <a:t>》</a:t>
            </a:r>
            <a:r>
              <a:rPr lang="zh-CN" altLang="en-US" sz="2800" dirty="0" smtClean="0"/>
              <a:t>颁布，尉健行同志主持工会工作，明确提出：“</a:t>
            </a:r>
            <a:r>
              <a:rPr lang="zh-CN" altLang="en-US" sz="2800" b="1" dirty="0" smtClean="0"/>
              <a:t>以贯彻实施</a:t>
            </a:r>
            <a:r>
              <a:rPr lang="en-US" altLang="zh-CN" sz="2800" b="1" dirty="0" smtClean="0"/>
              <a:t>《</a:t>
            </a:r>
            <a:r>
              <a:rPr lang="zh-CN" altLang="en-US" sz="2800" b="1" dirty="0" smtClean="0"/>
              <a:t>劳动法</a:t>
            </a:r>
            <a:r>
              <a:rPr lang="en-US" altLang="zh-CN" sz="2800" b="1" dirty="0" smtClean="0"/>
              <a:t>》</a:t>
            </a:r>
            <a:r>
              <a:rPr lang="zh-CN" altLang="en-US" sz="2800" b="1" dirty="0" smtClean="0"/>
              <a:t>为契机和突破口，带动工会各项工作，推动自身改革和建设，努力把工会工作提高到一个新水平，在改革、发展和稳定中更好地发挥作用</a:t>
            </a:r>
            <a:r>
              <a:rPr lang="zh-CN" altLang="en-US" sz="2800" dirty="0" smtClean="0"/>
              <a:t>”的工会工作总体思路，并强调指出，</a:t>
            </a:r>
            <a:r>
              <a:rPr lang="zh-CN" altLang="en-US" sz="2800" b="1" dirty="0" smtClean="0"/>
              <a:t>贯彻实施</a:t>
            </a:r>
            <a:r>
              <a:rPr lang="en-US" altLang="zh-CN" sz="2800" b="1" dirty="0" smtClean="0"/>
              <a:t>《</a:t>
            </a:r>
            <a:r>
              <a:rPr lang="zh-CN" altLang="en-US" sz="2800" b="1" dirty="0" smtClean="0"/>
              <a:t>劳动法</a:t>
            </a:r>
            <a:r>
              <a:rPr lang="en-US" altLang="zh-CN" sz="2800" b="1" dirty="0" smtClean="0"/>
              <a:t>》</a:t>
            </a:r>
            <a:r>
              <a:rPr lang="zh-CN" altLang="en-US" sz="2800" b="1" dirty="0" smtClean="0"/>
              <a:t>，对于工会来讲，“牛鼻子”就是集体合同</a:t>
            </a:r>
            <a:r>
              <a:rPr lang="zh-CN" altLang="en-US" dirty="0" smtClean="0"/>
              <a:t>。</a:t>
            </a:r>
            <a:endParaRPr lang="zh-CN" altLang="en-US"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dirty="0" smtClean="0"/>
              <a:t>    2001</a:t>
            </a:r>
            <a:r>
              <a:rPr lang="zh-CN" altLang="en-US" dirty="0" smtClean="0"/>
              <a:t>年修订后的</a:t>
            </a:r>
            <a:r>
              <a:rPr lang="en-US" altLang="zh-CN" dirty="0" smtClean="0"/>
              <a:t>《</a:t>
            </a:r>
            <a:r>
              <a:rPr lang="zh-CN" altLang="en-US" dirty="0" smtClean="0"/>
              <a:t>工会法</a:t>
            </a:r>
            <a:r>
              <a:rPr lang="en-US" altLang="zh-CN" dirty="0" smtClean="0"/>
              <a:t>》</a:t>
            </a:r>
            <a:r>
              <a:rPr lang="zh-CN" altLang="en-US" dirty="0" smtClean="0"/>
              <a:t>颁布实施，明确提出：</a:t>
            </a:r>
            <a:endParaRPr lang="en-US" altLang="zh-CN" dirty="0" smtClean="0"/>
          </a:p>
          <a:p>
            <a:endParaRPr lang="en-US" altLang="zh-CN" dirty="0" smtClean="0"/>
          </a:p>
          <a:p>
            <a:r>
              <a:rPr lang="zh-CN" altLang="en-US" sz="2800" b="1" dirty="0" smtClean="0"/>
              <a:t>维护职工合法权益是工会的基本职责</a:t>
            </a:r>
            <a:endParaRPr lang="en-US" altLang="zh-CN" sz="2800" b="1" dirty="0" smtClean="0"/>
          </a:p>
          <a:p>
            <a:r>
              <a:rPr lang="zh-CN" altLang="en-US" sz="2800" b="1" dirty="0" smtClean="0"/>
              <a:t>工会通过平等协商和集体合同制度，协调劳动关系，维护企业职工劳动权益</a:t>
            </a:r>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    2010</a:t>
            </a:r>
            <a:r>
              <a:rPr lang="zh-CN" altLang="en-US" dirty="0" smtClean="0"/>
              <a:t>年</a:t>
            </a:r>
            <a:r>
              <a:rPr lang="en-US" dirty="0" smtClean="0"/>
              <a:t>7</a:t>
            </a:r>
            <a:r>
              <a:rPr lang="zh-CN" altLang="en-US" dirty="0" smtClean="0"/>
              <a:t>月，全总十五届四次执委会议提出：</a:t>
            </a:r>
            <a:endParaRPr lang="en-US" altLang="zh-CN" dirty="0" smtClean="0"/>
          </a:p>
          <a:p>
            <a:pPr>
              <a:buNone/>
            </a:pPr>
            <a:r>
              <a:rPr lang="en-US" altLang="zh-CN" dirty="0" smtClean="0"/>
              <a:t>     </a:t>
            </a:r>
          </a:p>
          <a:p>
            <a:pPr>
              <a:buNone/>
            </a:pPr>
            <a:r>
              <a:rPr lang="en-US" altLang="zh-CN" sz="2800" b="1" dirty="0" smtClean="0"/>
              <a:t>      </a:t>
            </a:r>
            <a:r>
              <a:rPr lang="zh-CN" altLang="en-US" sz="2800" b="1" dirty="0" smtClean="0"/>
              <a:t>依法推动企业普遍建立</a:t>
            </a:r>
            <a:r>
              <a:rPr lang="zh-CN" altLang="zh-CN" sz="2800" b="1" dirty="0" smtClean="0"/>
              <a:t>工会组织</a:t>
            </a:r>
          </a:p>
          <a:p>
            <a:pPr>
              <a:buNone/>
            </a:pPr>
            <a:r>
              <a:rPr lang="zh-CN" altLang="en-US" sz="2800" b="1" dirty="0" smtClean="0"/>
              <a:t>    </a:t>
            </a:r>
            <a:endParaRPr lang="en-US" altLang="zh-CN" sz="2800" b="1" dirty="0" smtClean="0"/>
          </a:p>
          <a:p>
            <a:r>
              <a:rPr lang="zh-CN" altLang="en-US" sz="2800" b="1" dirty="0" smtClean="0"/>
              <a:t>    依法推动企业普遍开展工资集体协商。</a:t>
            </a:r>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工资集体协商工作成效：</a:t>
            </a:r>
            <a:endParaRPr lang="en-US" altLang="zh-CN" dirty="0" smtClean="0"/>
          </a:p>
          <a:p>
            <a:endParaRPr lang="en-US" altLang="zh-CN" dirty="0" smtClean="0"/>
          </a:p>
          <a:p>
            <a:r>
              <a:rPr lang="zh-CN" altLang="en-US" sz="2800" b="1" dirty="0" smtClean="0"/>
              <a:t>    一是</a:t>
            </a:r>
            <a:r>
              <a:rPr lang="zh-CN" altLang="en-US" sz="2800" dirty="0" smtClean="0"/>
              <a:t>减少和化解了劳动关系矛盾，促进了劳动关系和谐稳定；</a:t>
            </a:r>
            <a:endParaRPr lang="en-US" altLang="zh-CN" sz="2800" dirty="0" smtClean="0"/>
          </a:p>
          <a:p>
            <a:r>
              <a:rPr lang="zh-CN" altLang="en-US" sz="2800" b="1" dirty="0" smtClean="0"/>
              <a:t>    二是</a:t>
            </a:r>
            <a:r>
              <a:rPr lang="zh-CN" altLang="en-US" sz="2800" dirty="0" smtClean="0"/>
              <a:t>提高了职工工资水平，平衡了劳资之间的利益关系；</a:t>
            </a:r>
            <a:endParaRPr lang="en-US" altLang="zh-CN" sz="2800" dirty="0" smtClean="0"/>
          </a:p>
          <a:p>
            <a:r>
              <a:rPr lang="zh-CN" altLang="en-US" sz="2800" b="1" dirty="0" smtClean="0"/>
              <a:t>    三是</a:t>
            </a:r>
            <a:r>
              <a:rPr lang="zh-CN" altLang="en-US" sz="2800" dirty="0" smtClean="0"/>
              <a:t>企业用工行为得到进一步规范，确保了职工队伍的稳定。</a:t>
            </a:r>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t>  制约工资集体协商工作开展的因素：</a:t>
            </a:r>
            <a:endParaRPr lang="zh-CN" altLang="en-US" sz="3200" b="1" dirty="0"/>
          </a:p>
        </p:txBody>
      </p:sp>
      <p:sp>
        <p:nvSpPr>
          <p:cNvPr id="3" name="内容占位符 2"/>
          <p:cNvSpPr>
            <a:spLocks noGrp="1"/>
          </p:cNvSpPr>
          <p:nvPr>
            <p:ph idx="1"/>
          </p:nvPr>
        </p:nvSpPr>
        <p:spPr/>
        <p:txBody>
          <a:bodyPr>
            <a:normAutofit/>
          </a:bodyPr>
          <a:lstStyle/>
          <a:p>
            <a:r>
              <a:rPr lang="zh-CN" altLang="en-US" sz="2800" b="1" dirty="0" smtClean="0"/>
              <a:t>    从工会外部看，</a:t>
            </a:r>
            <a:r>
              <a:rPr lang="zh-CN" altLang="en-US" sz="2800" dirty="0" smtClean="0"/>
              <a:t>一是社会共识程度还有待提高；二是相关法律法规还不够健全完善；三是政府有关部门的主导作用发挥不够充分；四是相关信息发布不能满足开展协商工作的需要。</a:t>
            </a:r>
          </a:p>
          <a:p>
            <a:r>
              <a:rPr lang="zh-CN" altLang="en-US" sz="2800" b="1" dirty="0" smtClean="0"/>
              <a:t>    从工会内部看，</a:t>
            </a:r>
            <a:r>
              <a:rPr lang="zh-CN" altLang="en-US" sz="2800" dirty="0" smtClean="0"/>
              <a:t>一是工会组织缺乏制约手段；二是组织体制制约行业协商深入开展；三是企业工会组织单独开展协商困难；四是集体协商代表能力水平有待提高。</a:t>
            </a:r>
          </a:p>
          <a:p>
            <a:endParaRPr lang="zh-CN" altLang="en-US"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b="1" dirty="0" smtClean="0"/>
              <a:t>    习近平同志指出：</a:t>
            </a:r>
            <a:r>
              <a:rPr lang="zh-CN" altLang="en-US" sz="2800" dirty="0" smtClean="0"/>
              <a:t>努力构建和谐劳动关系，是坚持中国特色社会主义道路，贯彻中国特色社会主义理论体系、完善中国特色社会主义制度的重要组成部分，是建设社会主义和谐社会的重要内容，是增强党的执政基础、巩固党的执政地位的必然要求，其经济、政治、社会意义十分重大而深远，是当前必须抓好的一项紧迫而重要的政治任务。</a:t>
            </a:r>
            <a:endParaRPr lang="zh-CN" altLang="en-US" sz="2800"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t>当前集体协商工作面临的良好发展机遇</a:t>
            </a:r>
            <a:endParaRPr lang="zh-CN" altLang="en-US" sz="3200" b="1" dirty="0"/>
          </a:p>
        </p:txBody>
      </p:sp>
      <p:sp>
        <p:nvSpPr>
          <p:cNvPr id="3" name="内容占位符 2"/>
          <p:cNvSpPr>
            <a:spLocks noGrp="1"/>
          </p:cNvSpPr>
          <p:nvPr>
            <p:ph idx="1"/>
          </p:nvPr>
        </p:nvSpPr>
        <p:spPr/>
        <p:txBody>
          <a:bodyPr>
            <a:noAutofit/>
          </a:bodyPr>
          <a:lstStyle/>
          <a:p>
            <a:r>
              <a:rPr lang="zh-CN" altLang="en-US" sz="2800" b="1" dirty="0" smtClean="0"/>
              <a:t>    一是</a:t>
            </a:r>
            <a:r>
              <a:rPr lang="zh-CN" altLang="en-US" sz="2800" dirty="0" smtClean="0"/>
              <a:t>党中央高度重视，为推动集体协商制度建设提供了契机。像党代会报告、中央全会决定、“十二五”规划、政府工作报告都有这一方面的内容；</a:t>
            </a:r>
            <a:endParaRPr lang="en-US" altLang="zh-CN" sz="2800" dirty="0" smtClean="0"/>
          </a:p>
          <a:p>
            <a:r>
              <a:rPr lang="zh-CN" altLang="en-US" sz="2800" b="1" dirty="0" smtClean="0"/>
              <a:t>    二是</a:t>
            </a:r>
            <a:r>
              <a:rPr lang="zh-CN" altLang="en-US" sz="2800" dirty="0" smtClean="0"/>
              <a:t>党政领导的大力支持和积极推动，为推进集体协商制度建设提供了保证；</a:t>
            </a:r>
            <a:endParaRPr lang="en-US" altLang="zh-CN" sz="2800" dirty="0" smtClean="0"/>
          </a:p>
          <a:p>
            <a:r>
              <a:rPr lang="zh-CN" altLang="en-US" sz="2800" b="1" dirty="0" smtClean="0"/>
              <a:t>    三是</a:t>
            </a:r>
            <a:r>
              <a:rPr lang="zh-CN" altLang="en-US" sz="2800" dirty="0" smtClean="0"/>
              <a:t>“两会”代表委员强烈呼吁，为推动集体协商制度建设提供了良好的社会环境；</a:t>
            </a:r>
            <a:endParaRPr lang="en-US" altLang="zh-CN" sz="2800" dirty="0" smtClean="0"/>
          </a:p>
          <a:p>
            <a:r>
              <a:rPr lang="zh-CN" altLang="en-US" sz="2800" b="1" dirty="0" smtClean="0"/>
              <a:t>    四是</a:t>
            </a:r>
            <a:r>
              <a:rPr lang="zh-CN" altLang="en-US" sz="2800" dirty="0" smtClean="0"/>
              <a:t>国家十二五规划专题部署，要求十二五期间集体协商覆盖</a:t>
            </a:r>
            <a:r>
              <a:rPr lang="en-US" sz="2800" dirty="0" smtClean="0"/>
              <a:t>80%</a:t>
            </a:r>
            <a:r>
              <a:rPr lang="zh-CN" altLang="en-US" sz="2800" dirty="0" smtClean="0"/>
              <a:t>以上的企业；</a:t>
            </a:r>
            <a:endParaRPr lang="en-US" altLang="zh-CN" sz="2800" dirty="0" smtClean="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凤舞九天">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322</TotalTime>
  <Words>2095</Words>
  <Application>Microsoft Office PowerPoint</Application>
  <PresentationFormat>全屏显示(4:3)</PresentationFormat>
  <Paragraphs>102</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凤舞九天</vt:lpstr>
      <vt:lpstr>工会如何开展工资集体协商工作</vt:lpstr>
      <vt:lpstr>幻灯片 2</vt:lpstr>
      <vt:lpstr>一、我国工资集体协商的进程以及面临的机遇与挑战 </vt:lpstr>
      <vt:lpstr>幻灯片 4</vt:lpstr>
      <vt:lpstr>幻灯片 5</vt:lpstr>
      <vt:lpstr>幻灯片 6</vt:lpstr>
      <vt:lpstr>  制约工资集体协商工作开展的因素：</vt:lpstr>
      <vt:lpstr>幻灯片 8</vt:lpstr>
      <vt:lpstr>当前集体协商工作面临的良好发展机遇</vt:lpstr>
      <vt:lpstr>当前集体协商工作面临的良好发展机遇</vt:lpstr>
      <vt:lpstr>二、为什么要进一步推行企业工资集体协商 </vt:lpstr>
      <vt:lpstr>    （三）企业工资集体协商是劳动关系变化的需要 </vt:lpstr>
      <vt:lpstr>幻灯片 13</vt:lpstr>
      <vt:lpstr>  工资集体协商与集体合同的联系和区别： </vt:lpstr>
      <vt:lpstr>三、工资集体协商协商什么 </vt:lpstr>
      <vt:lpstr>工会提出预案考虑的一些因素： </vt:lpstr>
      <vt:lpstr>四、怎样开展工资集体协商 </vt:lpstr>
      <vt:lpstr>幻灯片 18</vt:lpstr>
      <vt:lpstr>幻灯片 19</vt:lpstr>
      <vt:lpstr>企业工资集体协商的发展趋势： </vt:lpstr>
      <vt:lpstr> 谢谢大家！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工会如何开展工资集体协商工作</dc:title>
  <dc:creator>Administrator</dc:creator>
  <cp:lastModifiedBy>陈虎</cp:lastModifiedBy>
  <cp:revision>19</cp:revision>
  <dcterms:modified xsi:type="dcterms:W3CDTF">2014-11-03T06:38:56Z</dcterms:modified>
</cp:coreProperties>
</file>